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Old Standard TT"/>
      <p:regular r:id="rId37"/>
      <p:bold r:id="rId38"/>
      <p: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27ABA5-16E3-4C29-A97B-2C9D141D0775}">
  <a:tblStyle styleId="{4827ABA5-16E3-4C29-A97B-2C9D141D07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OldStandardTT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OldStandardTT-italic.fntdata"/><Relationship Id="rId16" Type="http://schemas.openxmlformats.org/officeDocument/2006/relationships/slide" Target="slides/slide10.xml"/><Relationship Id="rId38" Type="http://schemas.openxmlformats.org/officeDocument/2006/relationships/font" Target="fonts/OldStandardT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8f1398ea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78f1398e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8f1398ea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78f1398ea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8f1398ea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8f1398ea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30413bbb6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830413bbb6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30413bbb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30413bbb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830413bbb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830413bbb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to evaluate the output quality -&gt; Larger area under curve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d345109e6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6d345109e6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show the 3d image of the selling price vs engine vs max_power?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30413bbb6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830413bbb6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68ef17da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68ef17da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127cd42c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8127cd42c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6595dd9bc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6595dd9bc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8127cd42c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8127cd42c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Revenue / Strategies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127cd42c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8127cd42c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Revenue / Strategies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8127cd42c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8127cd42c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Categorise borrowers into matrix based on their income level, Occupation &amp; Gender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127cd42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8127cd42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Revenue / Strategies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127cd42c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8127cd42c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8127cd42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8127cd42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Revenue / Strategies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153b06bd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7153b06bd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830413bbb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830413bbb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d345109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d345109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Loans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Cash Loans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Revolving loans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36c5201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836c5201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30413bbb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830413bbb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30413bbb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830413bb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8f1398e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8f1398e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8f1398ea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8f1398ea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7" Type="http://schemas.openxmlformats.org/officeDocument/2006/relationships/image" Target="../media/image39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Credit Default Risk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08150" y="1833450"/>
            <a:ext cx="9207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Topic: Can you predict how capable each applicant is of repaying a loan 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169150" y="6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2.4</a:t>
            </a:r>
            <a:r>
              <a:rPr b="1" lang="en"/>
              <a:t> How does occupation type and Gender correlate with each other in reflection to their behaviour?</a:t>
            </a:r>
            <a:endParaRPr b="1"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0525"/>
            <a:ext cx="4513549" cy="20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11475"/>
            <a:ext cx="4513551" cy="1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550" y="1267875"/>
            <a:ext cx="4565301" cy="302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>
            <a:off x="7808450" y="3510975"/>
            <a:ext cx="285300" cy="77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5373425" y="3530775"/>
            <a:ext cx="285300" cy="737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4090675" y="2234475"/>
            <a:ext cx="340200" cy="77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2.5</a:t>
            </a:r>
            <a:r>
              <a:rPr b="1" lang="en"/>
              <a:t> Age Distribution behaviour on loan repayment</a:t>
            </a:r>
            <a:endParaRPr b="1"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0" y="1058225"/>
            <a:ext cx="3892299" cy="372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200" y="1058213"/>
            <a:ext cx="1723051" cy="164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500" y="1266248"/>
            <a:ext cx="1001241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6838" y="3709425"/>
            <a:ext cx="916575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9400" y="2465405"/>
            <a:ext cx="916575" cy="63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0797" y="3096213"/>
            <a:ext cx="916566" cy="61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81375" y="1879450"/>
            <a:ext cx="916574" cy="64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173475" y="168600"/>
            <a:ext cx="45060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2.6</a:t>
            </a:r>
            <a:r>
              <a:rPr b="1" lang="en"/>
              <a:t> Population Distribution external source </a:t>
            </a:r>
            <a:endParaRPr b="1"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150" y="168600"/>
            <a:ext cx="3491124" cy="19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00" y="2385325"/>
            <a:ext cx="3083430" cy="246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675" y="2385325"/>
            <a:ext cx="3017350" cy="24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5125" y="3227750"/>
            <a:ext cx="981550" cy="9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Machine Learning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3.1</a:t>
            </a:r>
            <a:r>
              <a:rPr b="1" lang="en"/>
              <a:t> Supervising 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11700" y="1171600"/>
            <a:ext cx="76692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 Set-up &amp; Selection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Dependent Variable: Target</a:t>
            </a:r>
            <a:br>
              <a:rPr lang="en"/>
            </a:br>
            <a:r>
              <a:rPr lang="en"/>
              <a:t>Independent Variable: The other remaining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Model Selection: Linear Regression, K-Nearest Neighbours (KNN)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3.2</a:t>
            </a:r>
            <a:r>
              <a:rPr b="1" lang="en"/>
              <a:t> Visualisations - ROC Curve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205" name="Google Shape;205;p27"/>
          <p:cNvGrpSpPr/>
          <p:nvPr/>
        </p:nvGrpSpPr>
        <p:grpSpPr>
          <a:xfrm>
            <a:off x="362375" y="1338700"/>
            <a:ext cx="2651760" cy="3051960"/>
            <a:chOff x="362375" y="1338700"/>
            <a:chExt cx="2651760" cy="3051960"/>
          </a:xfrm>
        </p:grpSpPr>
        <p:grpSp>
          <p:nvGrpSpPr>
            <p:cNvPr id="206" name="Google Shape;206;p27"/>
            <p:cNvGrpSpPr/>
            <p:nvPr/>
          </p:nvGrpSpPr>
          <p:grpSpPr>
            <a:xfrm>
              <a:off x="362375" y="1338700"/>
              <a:ext cx="2651760" cy="3051960"/>
              <a:chOff x="362375" y="1338700"/>
              <a:chExt cx="2651760" cy="3051960"/>
            </a:xfrm>
          </p:grpSpPr>
          <p:sp>
            <p:nvSpPr>
              <p:cNvPr id="207" name="Google Shape;207;p27"/>
              <p:cNvSpPr txBox="1"/>
              <p:nvPr/>
            </p:nvSpPr>
            <p:spPr>
              <a:xfrm>
                <a:off x="712955" y="1338700"/>
                <a:ext cx="1950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u="sng">
                    <a:latin typeface="Old Standard TT"/>
                    <a:ea typeface="Old Standard TT"/>
                    <a:cs typeface="Old Standard TT"/>
                    <a:sym typeface="Old Standard TT"/>
                  </a:rPr>
                  <a:t>KNN</a:t>
                </a:r>
                <a:endParaRPr u="sng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id="208" name="Google Shape;208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2375" y="1738900"/>
                <a:ext cx="2651760" cy="26517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9" name="Google Shape;209;p27"/>
            <p:cNvSpPr/>
            <p:nvPr/>
          </p:nvSpPr>
          <p:spPr>
            <a:xfrm>
              <a:off x="2635400" y="3541300"/>
              <a:ext cx="314400" cy="1947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3360525" y="1338700"/>
            <a:ext cx="2651750" cy="3051950"/>
            <a:chOff x="3360525" y="1338700"/>
            <a:chExt cx="2651750" cy="3051950"/>
          </a:xfrm>
        </p:grpSpPr>
        <p:grpSp>
          <p:nvGrpSpPr>
            <p:cNvPr id="211" name="Google Shape;211;p27"/>
            <p:cNvGrpSpPr/>
            <p:nvPr/>
          </p:nvGrpSpPr>
          <p:grpSpPr>
            <a:xfrm>
              <a:off x="3360525" y="1338700"/>
              <a:ext cx="2651750" cy="3051950"/>
              <a:chOff x="3360525" y="1338700"/>
              <a:chExt cx="2651750" cy="3051950"/>
            </a:xfrm>
          </p:grpSpPr>
          <p:sp>
            <p:nvSpPr>
              <p:cNvPr id="212" name="Google Shape;212;p27"/>
              <p:cNvSpPr txBox="1"/>
              <p:nvPr/>
            </p:nvSpPr>
            <p:spPr>
              <a:xfrm>
                <a:off x="3711100" y="1338700"/>
                <a:ext cx="2138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u="sng">
                    <a:solidFill>
                      <a:schemeClr val="dk1"/>
                    </a:solidFill>
                  </a:rPr>
                  <a:t>P</a:t>
                </a:r>
                <a:r>
                  <a:rPr lang="en" u="sng">
                    <a:latin typeface="Old Standard TT"/>
                    <a:ea typeface="Old Standard TT"/>
                    <a:cs typeface="Old Standard TT"/>
                    <a:sym typeface="Old Standard TT"/>
                  </a:rPr>
                  <a:t>olynomial - KNN </a:t>
                </a:r>
                <a:endParaRPr u="sng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id="213" name="Google Shape;213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60525" y="1738900"/>
                <a:ext cx="2651750" cy="2651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4" name="Google Shape;214;p27"/>
            <p:cNvSpPr/>
            <p:nvPr/>
          </p:nvSpPr>
          <p:spPr>
            <a:xfrm>
              <a:off x="5595400" y="3541300"/>
              <a:ext cx="314400" cy="1947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27"/>
          <p:cNvGrpSpPr/>
          <p:nvPr/>
        </p:nvGrpSpPr>
        <p:grpSpPr>
          <a:xfrm>
            <a:off x="6206275" y="1338700"/>
            <a:ext cx="2651760" cy="3051960"/>
            <a:chOff x="6206275" y="1338700"/>
            <a:chExt cx="2651760" cy="3051960"/>
          </a:xfrm>
        </p:grpSpPr>
        <p:grpSp>
          <p:nvGrpSpPr>
            <p:cNvPr id="216" name="Google Shape;216;p27"/>
            <p:cNvGrpSpPr/>
            <p:nvPr/>
          </p:nvGrpSpPr>
          <p:grpSpPr>
            <a:xfrm>
              <a:off x="6206275" y="1338700"/>
              <a:ext cx="2651760" cy="3051960"/>
              <a:chOff x="6206275" y="1338700"/>
              <a:chExt cx="2651760" cy="3051960"/>
            </a:xfrm>
          </p:grpSpPr>
          <p:sp>
            <p:nvSpPr>
              <p:cNvPr id="217" name="Google Shape;217;p27"/>
              <p:cNvSpPr txBox="1"/>
              <p:nvPr/>
            </p:nvSpPr>
            <p:spPr>
              <a:xfrm>
                <a:off x="6556838" y="1338700"/>
                <a:ext cx="1950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u="sng">
                    <a:solidFill>
                      <a:schemeClr val="dk1"/>
                    </a:solidFill>
                  </a:rPr>
                  <a:t>PCA - </a:t>
                </a:r>
                <a:r>
                  <a:rPr lang="en" u="sng">
                    <a:latin typeface="Old Standard TT"/>
                    <a:ea typeface="Old Standard TT"/>
                    <a:cs typeface="Old Standard TT"/>
                    <a:sym typeface="Old Standard TT"/>
                  </a:rPr>
                  <a:t>KNN</a:t>
                </a:r>
                <a:endParaRPr u="sng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id="218" name="Google Shape;218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206275" y="1738900"/>
                <a:ext cx="2651760" cy="26517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9" name="Google Shape;219;p27"/>
            <p:cNvSpPr/>
            <p:nvPr/>
          </p:nvSpPr>
          <p:spPr>
            <a:xfrm>
              <a:off x="7811350" y="1856000"/>
              <a:ext cx="314400" cy="1947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244525" y="477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3.3</a:t>
            </a:r>
            <a:r>
              <a:rPr b="1" lang="en"/>
              <a:t> Visualisations - Confusion Matrix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225" name="Google Shape;225;p28"/>
          <p:cNvGrpSpPr/>
          <p:nvPr/>
        </p:nvGrpSpPr>
        <p:grpSpPr>
          <a:xfrm>
            <a:off x="244525" y="1338700"/>
            <a:ext cx="2649134" cy="3033279"/>
            <a:chOff x="244525" y="1338700"/>
            <a:chExt cx="2649134" cy="3033279"/>
          </a:xfrm>
        </p:grpSpPr>
        <p:sp>
          <p:nvSpPr>
            <p:cNvPr id="226" name="Google Shape;226;p28"/>
            <p:cNvSpPr txBox="1"/>
            <p:nvPr/>
          </p:nvSpPr>
          <p:spPr>
            <a:xfrm>
              <a:off x="593779" y="1338700"/>
              <a:ext cx="195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Old Standard TT"/>
                  <a:ea typeface="Old Standard TT"/>
                  <a:cs typeface="Old Standard TT"/>
                  <a:sym typeface="Old Standard TT"/>
                </a:rPr>
                <a:t>KNN</a:t>
              </a:r>
              <a:endParaRPr u="sng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pic>
          <p:nvPicPr>
            <p:cNvPr id="227" name="Google Shape;22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4525" y="1720219"/>
              <a:ext cx="2649134" cy="2651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28"/>
          <p:cNvGrpSpPr/>
          <p:nvPr/>
        </p:nvGrpSpPr>
        <p:grpSpPr>
          <a:xfrm>
            <a:off x="3164975" y="1338700"/>
            <a:ext cx="2934675" cy="3051950"/>
            <a:chOff x="3164975" y="1338700"/>
            <a:chExt cx="2934675" cy="3051950"/>
          </a:xfrm>
        </p:grpSpPr>
        <p:sp>
          <p:nvSpPr>
            <p:cNvPr id="229" name="Google Shape;229;p28"/>
            <p:cNvSpPr txBox="1"/>
            <p:nvPr/>
          </p:nvSpPr>
          <p:spPr>
            <a:xfrm>
              <a:off x="3657026" y="1338700"/>
              <a:ext cx="209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</a:rPr>
                <a:t>P</a:t>
              </a:r>
              <a:r>
                <a:rPr lang="en" u="sng">
                  <a:latin typeface="Old Standard TT"/>
                  <a:ea typeface="Old Standard TT"/>
                  <a:cs typeface="Old Standard TT"/>
                  <a:sym typeface="Old Standard TT"/>
                </a:rPr>
                <a:t>olynomial - KNN</a:t>
              </a:r>
              <a:endParaRPr u="sng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pic>
          <p:nvPicPr>
            <p:cNvPr id="230" name="Google Shape;23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64975" y="1738900"/>
              <a:ext cx="2934675" cy="2651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8"/>
          <p:cNvGrpSpPr/>
          <p:nvPr/>
        </p:nvGrpSpPr>
        <p:grpSpPr>
          <a:xfrm>
            <a:off x="6209325" y="1338700"/>
            <a:ext cx="2934675" cy="3051949"/>
            <a:chOff x="6209325" y="1338700"/>
            <a:chExt cx="2934675" cy="3051949"/>
          </a:xfrm>
        </p:grpSpPr>
        <p:pic>
          <p:nvPicPr>
            <p:cNvPr id="232" name="Google Shape;23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09325" y="1729475"/>
              <a:ext cx="2934675" cy="2661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8"/>
            <p:cNvSpPr txBox="1"/>
            <p:nvPr/>
          </p:nvSpPr>
          <p:spPr>
            <a:xfrm>
              <a:off x="6701362" y="1338700"/>
              <a:ext cx="195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</a:rPr>
                <a:t>PCA - </a:t>
              </a:r>
              <a:r>
                <a:rPr lang="en" u="sng">
                  <a:latin typeface="Old Standard TT"/>
                  <a:ea typeface="Old Standard TT"/>
                  <a:cs typeface="Old Standard TT"/>
                  <a:sym typeface="Old Standard TT"/>
                </a:rPr>
                <a:t>KNN</a:t>
              </a:r>
              <a:endParaRPr u="sng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Findings &amp; Conclusion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/>
          <p:nvPr/>
        </p:nvSpPr>
        <p:spPr>
          <a:xfrm>
            <a:off x="6579375" y="4077900"/>
            <a:ext cx="802200" cy="31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4" name="Google Shape;244;p30"/>
          <p:cNvGraphicFramePr/>
          <p:nvPr/>
        </p:nvGraphicFramePr>
        <p:xfrm>
          <a:off x="1353000" y="104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{4827ABA5-16E3-4C29-A97B-2C9D141D0775}</a:tableStyleId>
              </a:tblPr>
              <a:tblGrid>
                <a:gridCol w="1594100"/>
                <a:gridCol w="1594100"/>
                <a:gridCol w="1594100"/>
                <a:gridCol w="15941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Baseline score</a:t>
                      </a:r>
                      <a:endParaRPr b="1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Polynomial Features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PCA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 Regression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 Score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53</a:t>
                      </a:r>
                      <a:r>
                        <a:rPr lang="en"/>
                        <a:t>.2%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49.95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67.83%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Log Regression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/>
                        <a:t>Test Score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52.85%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50.08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</a:t>
                      </a:r>
                      <a:r>
                        <a:rPr lang="en"/>
                        <a:t>.83%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4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Model Fit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Good Fit</a:t>
                      </a:r>
                      <a:endParaRPr b="1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Good Fit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Good Fit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 Train Score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74.54%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74.71%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90.41%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KNN Test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Score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62.05%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61.87%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91.48%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Model Fit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Underfit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Underfit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Good Fit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5" name="Google Shape;245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r>
              <a:rPr b="1" lang="en"/>
              <a:t>. Findings &amp; Conclusions</a:t>
            </a:r>
            <a:endParaRPr b="1"/>
          </a:p>
        </p:txBody>
      </p:sp>
      <p:sp>
        <p:nvSpPr>
          <p:cNvPr id="246" name="Google Shape;246;p30"/>
          <p:cNvSpPr/>
          <p:nvPr/>
        </p:nvSpPr>
        <p:spPr>
          <a:xfrm>
            <a:off x="6579375" y="3549950"/>
            <a:ext cx="802200" cy="31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Recommendations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Contents</a:t>
            </a:r>
            <a:endParaRPr b="1"/>
          </a:p>
        </p:txBody>
      </p:sp>
      <p:grpSp>
        <p:nvGrpSpPr>
          <p:cNvPr id="66" name="Google Shape;66;p14"/>
          <p:cNvGrpSpPr/>
          <p:nvPr/>
        </p:nvGrpSpPr>
        <p:grpSpPr>
          <a:xfrm>
            <a:off x="8875" y="1113575"/>
            <a:ext cx="1910100" cy="3151050"/>
            <a:chOff x="0" y="334875"/>
            <a:chExt cx="1910100" cy="3151050"/>
          </a:xfrm>
        </p:grpSpPr>
        <p:sp>
          <p:nvSpPr>
            <p:cNvPr id="67" name="Google Shape;67;p14"/>
            <p:cNvSpPr/>
            <p:nvPr/>
          </p:nvSpPr>
          <p:spPr>
            <a:xfrm>
              <a:off x="0" y="334875"/>
              <a:ext cx="19101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AutoNum type="arabicPeriod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Problem Statement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112875" y="11354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Understand Severity from both lender and borrower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HomeCredits’ objective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" name="Google Shape;69;p14"/>
          <p:cNvGrpSpPr/>
          <p:nvPr/>
        </p:nvGrpSpPr>
        <p:grpSpPr>
          <a:xfrm>
            <a:off x="1533525" y="1113575"/>
            <a:ext cx="1983300" cy="3217850"/>
            <a:chOff x="1838325" y="1189775"/>
            <a:chExt cx="1983300" cy="3217850"/>
          </a:xfrm>
        </p:grpSpPr>
        <p:sp>
          <p:nvSpPr>
            <p:cNvPr id="70" name="Google Shape;70;p14"/>
            <p:cNvSpPr/>
            <p:nvPr/>
          </p:nvSpPr>
          <p:spPr>
            <a:xfrm>
              <a:off x="1838325" y="1189775"/>
              <a:ext cx="19833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2. EDA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Understand HomeCredit clients behaviour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Relationship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3135750" y="1113575"/>
            <a:ext cx="2064000" cy="3217850"/>
            <a:chOff x="3516750" y="1189775"/>
            <a:chExt cx="2064000" cy="3217850"/>
          </a:xfrm>
        </p:grpSpPr>
        <p:sp>
          <p:nvSpPr>
            <p:cNvPr id="73" name="Google Shape;73;p14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3. Machine Learning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KNN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Logistic Regression with PCA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KNN with PCA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6493025" y="1113575"/>
            <a:ext cx="2639700" cy="3217850"/>
            <a:chOff x="6874025" y="1189775"/>
            <a:chExt cx="2639700" cy="3217850"/>
          </a:xfrm>
        </p:grpSpPr>
        <p:sp>
          <p:nvSpPr>
            <p:cNvPr id="76" name="Google Shape;76;p14"/>
            <p:cNvSpPr/>
            <p:nvPr/>
          </p:nvSpPr>
          <p:spPr>
            <a:xfrm>
              <a:off x="6874025" y="1189775"/>
              <a:ext cx="2639700" cy="669000"/>
            </a:xfrm>
            <a:prstGeom prst="chevron">
              <a:avLst>
                <a:gd fmla="val 50000" name="adj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5. Recommendations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HomeCredits’ data scientists promoting several approaches for Management ’ to make final decision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4864025" y="1113575"/>
            <a:ext cx="2064000" cy="3217850"/>
            <a:chOff x="1215075" y="1789975"/>
            <a:chExt cx="2064000" cy="3217850"/>
          </a:xfrm>
        </p:grpSpPr>
        <p:sp>
          <p:nvSpPr>
            <p:cNvPr id="79" name="Google Shape;79;p14"/>
            <p:cNvSpPr/>
            <p:nvPr/>
          </p:nvSpPr>
          <p:spPr>
            <a:xfrm>
              <a:off x="1215075" y="17899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4. Findings &amp; Conclusion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1313225" y="26573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Predict best model in future payment behaviour of clients based on findings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50" y="3728889"/>
            <a:ext cx="1762100" cy="850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4"/>
          <p:cNvGrpSpPr/>
          <p:nvPr/>
        </p:nvGrpSpPr>
        <p:grpSpPr>
          <a:xfrm>
            <a:off x="3867924" y="3694039"/>
            <a:ext cx="1359613" cy="1173770"/>
            <a:chOff x="3902325" y="3477000"/>
            <a:chExt cx="1377800" cy="1297700"/>
          </a:xfrm>
        </p:grpSpPr>
        <p:pic>
          <p:nvPicPr>
            <p:cNvPr id="83" name="Google Shape;8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02325" y="3477000"/>
              <a:ext cx="607306" cy="61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02325" y="4238850"/>
              <a:ext cx="607300" cy="5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72825" y="4238850"/>
              <a:ext cx="572200" cy="5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72825" y="3477000"/>
              <a:ext cx="607300" cy="613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" name="Google Shape;8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9465" y="3694097"/>
            <a:ext cx="1418010" cy="119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1946" y="3694088"/>
            <a:ext cx="1418010" cy="119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4259" y="3683550"/>
            <a:ext cx="1418010" cy="119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6. Recommendations</a:t>
            </a:r>
            <a:endParaRPr b="1"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311700" y="1058225"/>
            <a:ext cx="8219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impact of the model will benefit the company in the following ways: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Revenue: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Increase Sales Effort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Look for a new market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Extend product 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Upsell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Cross sell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Review pricing constantly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6. Recommendations</a:t>
            </a:r>
            <a:endParaRPr b="1"/>
          </a:p>
        </p:txBody>
      </p:sp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311700" y="1058225"/>
            <a:ext cx="8219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impact of the model will benefit the company in the following ways: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Operations: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Identify customers not utilizing all your services or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Targeted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Employ a diverse workforce to target specific customer band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Review marketing channels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Stay in touch with your customers using newsletters, holiday cards, or emails.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 training to Home Credit Employees on targeted communications strategies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311700" y="1058225"/>
            <a:ext cx="8219700" cy="3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impact of the model will benefit the company in the following ways:</a:t>
            </a:r>
            <a:br>
              <a:rPr b="1" lang="en"/>
            </a:br>
            <a:r>
              <a:rPr b="1" lang="en"/>
              <a:t>Risk: </a:t>
            </a:r>
            <a:br>
              <a:rPr b="1" lang="en"/>
            </a:br>
            <a:r>
              <a:rPr lang="en"/>
              <a:t>Identify clients into the following groups: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6. Recommendations</a:t>
            </a:r>
            <a:endParaRPr b="1"/>
          </a:p>
        </p:txBody>
      </p:sp>
      <p:graphicFrame>
        <p:nvGraphicFramePr>
          <p:cNvPr id="270" name="Google Shape;270;p34"/>
          <p:cNvGraphicFramePr/>
          <p:nvPr/>
        </p:nvGraphicFramePr>
        <p:xfrm>
          <a:off x="439175" y="214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{4827ABA5-16E3-4C29-A97B-2C9D141D0775}</a:tableStyleId>
              </a:tblPr>
              <a:tblGrid>
                <a:gridCol w="2821950"/>
                <a:gridCol w="2821950"/>
                <a:gridCol w="2821950"/>
              </a:tblGrid>
              <a:tr h="84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Risk</a:t>
                      </a:r>
                      <a:br>
                        <a:rPr lang="en"/>
                      </a:br>
                      <a:r>
                        <a:rPr lang="en"/>
                        <a:t>Low Volume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High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Risk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Medium Volume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Risk</a:t>
                      </a:r>
                      <a:br>
                        <a:rPr lang="en"/>
                      </a:br>
                      <a:r>
                        <a:rPr lang="en"/>
                        <a:t>High Volume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4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Medium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Risk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Low Volume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Medium Risk</a:t>
                      </a:r>
                      <a:br>
                        <a:rPr lang="en"/>
                      </a:br>
                      <a:r>
                        <a:rPr lang="en"/>
                        <a:t>Medium Volume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Medium Risk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High Volume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4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Risk </a:t>
                      </a:r>
                      <a:br>
                        <a:rPr lang="en"/>
                      </a:br>
                      <a:r>
                        <a:rPr lang="en"/>
                        <a:t>Low Volume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Low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Risk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Medium Volume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Low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Risk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High Volume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1" name="Google Shape;271;p34"/>
          <p:cNvSpPr txBox="1"/>
          <p:nvPr/>
        </p:nvSpPr>
        <p:spPr>
          <a:xfrm rot="-5400000">
            <a:off x="-40675" y="3214250"/>
            <a:ext cx="5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Risk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4165800" y="4683125"/>
            <a:ext cx="8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Volume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6. Recommendations</a:t>
            </a:r>
            <a:endParaRPr b="1"/>
          </a:p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311700" y="1058225"/>
            <a:ext cx="8219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impact of the model will benefit the company in the following ways: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Revenue:</a:t>
            </a:r>
            <a:r>
              <a:rPr lang="en"/>
              <a:t> To understand the characteristics of borrowers that will pay back the loans on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b="1" lang="en"/>
              <a:t>Operations:</a:t>
            </a:r>
            <a:r>
              <a:rPr lang="en"/>
              <a:t> Revamp the matrix of criterias based on high correlation features so loan repayment can be improved. I.e. Whether if one owns a car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b="1" lang="en"/>
              <a:t>Risk: </a:t>
            </a:r>
            <a:r>
              <a:rPr lang="en"/>
              <a:t>Reduce the risk of fraudulent behaviours by borrowers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</a:t>
            </a:r>
            <a:r>
              <a:rPr lang="en"/>
              <a:t>Further</a:t>
            </a:r>
            <a:r>
              <a:rPr lang="en"/>
              <a:t> Exploration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7. Further Exploration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311700" y="1058225"/>
            <a:ext cx="8219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Study the rest of the datasets which is not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the model by monitoring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the model by adding more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Conduct survey with operations team to understand what other data points might help with the study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Problem Statement</a:t>
            </a:r>
            <a:endParaRPr b="1"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2747100" y="4027100"/>
            <a:ext cx="28233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International Consumer Finance Provider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483" y="2432375"/>
            <a:ext cx="1226525" cy="1594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6"/>
          <p:cNvGrpSpPr/>
          <p:nvPr/>
        </p:nvGrpSpPr>
        <p:grpSpPr>
          <a:xfrm>
            <a:off x="5969699" y="1522865"/>
            <a:ext cx="2540626" cy="2097760"/>
            <a:chOff x="5302399" y="1260128"/>
            <a:chExt cx="2540626" cy="2097760"/>
          </a:xfrm>
        </p:grpSpPr>
        <p:pic>
          <p:nvPicPr>
            <p:cNvPr id="103" name="Google Shape;10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2399" y="1260128"/>
              <a:ext cx="2540626" cy="1516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6"/>
            <p:cNvSpPr txBox="1"/>
            <p:nvPr/>
          </p:nvSpPr>
          <p:spPr>
            <a:xfrm>
              <a:off x="5602513" y="2577588"/>
              <a:ext cx="19404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L</a:t>
              </a:r>
              <a:r>
                <a:rPr lang="en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ittle or No Credit History</a:t>
              </a:r>
              <a:endParaRPr/>
            </a:p>
          </p:txBody>
        </p:sp>
      </p:grpSp>
      <p:grpSp>
        <p:nvGrpSpPr>
          <p:cNvPr id="105" name="Google Shape;105;p16"/>
          <p:cNvGrpSpPr/>
          <p:nvPr/>
        </p:nvGrpSpPr>
        <p:grpSpPr>
          <a:xfrm>
            <a:off x="311688" y="1558300"/>
            <a:ext cx="2036100" cy="1613750"/>
            <a:chOff x="311688" y="1558300"/>
            <a:chExt cx="2036100" cy="1613750"/>
          </a:xfrm>
        </p:grpSpPr>
        <p:sp>
          <p:nvSpPr>
            <p:cNvPr id="106" name="Google Shape;106;p16"/>
            <p:cNvSpPr txBox="1"/>
            <p:nvPr/>
          </p:nvSpPr>
          <p:spPr>
            <a:xfrm>
              <a:off x="311688" y="2710350"/>
              <a:ext cx="203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Founded in 1997</a:t>
              </a:r>
              <a:endParaRPr/>
            </a:p>
          </p:txBody>
        </p:sp>
        <p:pic>
          <p:nvPicPr>
            <p:cNvPr id="107" name="Google Shape;10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8313" y="1558300"/>
              <a:ext cx="1862881" cy="115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865750" y="1058225"/>
            <a:ext cx="28233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Problem Statement</a:t>
            </a:r>
            <a:endParaRPr b="1"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865750" y="1058225"/>
            <a:ext cx="28233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Business Problems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975" y="2070525"/>
            <a:ext cx="111442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2595375" y="2612825"/>
            <a:ext cx="16245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Revenue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729650" y="2227125"/>
            <a:ext cx="111442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6443700" y="2612813"/>
            <a:ext cx="16245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Default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EDA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2</a:t>
            </a:r>
            <a:r>
              <a:rPr b="1" lang="en"/>
              <a:t>.1 EDA - Data Description</a:t>
            </a:r>
            <a:endParaRPr b="1"/>
          </a:p>
        </p:txBody>
      </p:sp>
      <p:graphicFrame>
        <p:nvGraphicFramePr>
          <p:cNvPr id="129" name="Google Shape;129;p19"/>
          <p:cNvGraphicFramePr/>
          <p:nvPr/>
        </p:nvGraphicFramePr>
        <p:xfrm>
          <a:off x="528063" y="1185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{4827ABA5-16E3-4C29-A97B-2C9D141D0775}</a:tableStyleId>
              </a:tblPr>
              <a:tblGrid>
                <a:gridCol w="1553650"/>
                <a:gridCol w="1553650"/>
                <a:gridCol w="1553650"/>
                <a:gridCol w="1553650"/>
                <a:gridCol w="1873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CSV File Used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app_t</a:t>
                      </a:r>
                      <a:r>
                        <a:rPr b="1" lang="en"/>
                        <a:t>rain.csv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app_t</a:t>
                      </a:r>
                      <a:r>
                        <a:rPr b="1" lang="en"/>
                        <a:t>est.csv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</a:t>
                      </a:r>
                      <a:r>
                        <a:rPr b="1" lang="en"/>
                        <a:t>ureau.csv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Remarks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Rows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307511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48744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1716428</a:t>
                      </a:r>
                      <a:endParaRPr/>
                    </a:p>
                  </a:txBody>
                  <a:tcPr marT="91425" marB="91425" marR="91425" marL="91425" anchor="ctr"/>
                </a:tc>
                <a:tc row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 u="sng"/>
                        <a:t>Replace Missing Nos </a:t>
                      </a:r>
                      <a:br>
                        <a:rPr lang="en"/>
                      </a:br>
                      <a:r>
                        <a:rPr lang="en"/>
                        <a:t>Numerical: Mean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Objects: Median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Selected Features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Float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Integer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Object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83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Missing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147666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33347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8500" y="6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2.2</a:t>
            </a:r>
            <a:r>
              <a:rPr b="1" lang="en"/>
              <a:t> Let’s first find out % population of people who repays loan on time </a:t>
            </a:r>
            <a:endParaRPr b="1"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100" y="1678548"/>
            <a:ext cx="876700" cy="8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600" y="674400"/>
            <a:ext cx="1864800" cy="19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-181800" y="1246475"/>
            <a:ext cx="3773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8.1% of total loans are defaulted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= </a:t>
            </a: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Target Variable 1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91.9% of total loans are non-defaulted = </a:t>
            </a: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Target Variable 0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Defaulted people tend to exhibit some sort of unique behaviours.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Examples: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Fraud , Scam and Anomaly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detection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As such, we need to focus on such outliers too which could differentiate between defaulters &amp; non-defaulters.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5">
            <a:alphaModFix/>
          </a:blip>
          <a:srcRect b="999" l="2170" r="-2170" t="-1000"/>
          <a:stretch/>
        </p:blipFill>
        <p:spPr>
          <a:xfrm>
            <a:off x="3540600" y="2818100"/>
            <a:ext cx="3026151" cy="194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" name="Google Shape;139;p20"/>
          <p:cNvGraphicFramePr/>
          <p:nvPr/>
        </p:nvGraphicFramePr>
        <p:xfrm>
          <a:off x="6566738" y="1501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{4827ABA5-16E3-4C29-A97B-2C9D141D0775}</a:tableStyleId>
              </a:tblPr>
              <a:tblGrid>
                <a:gridCol w="953750"/>
                <a:gridCol w="718950"/>
                <a:gridCol w="785425"/>
              </a:tblGrid>
              <a:tr h="2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Case Study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Cindy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Anya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Loan Amount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$ 5000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$ 5000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5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installments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5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Amount of each installment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$159.72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$104.17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5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Effective Interest Rate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9.72%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9.55%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5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 interest payable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$749.92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$1250.80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5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 amount payable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$5749.92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$6250.80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0" name="Google Shape;140;p20"/>
          <p:cNvSpPr/>
          <p:nvPr/>
        </p:nvSpPr>
        <p:spPr>
          <a:xfrm>
            <a:off x="8689725" y="2242950"/>
            <a:ext cx="215400" cy="328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7974600" y="3381250"/>
            <a:ext cx="215400" cy="328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7918625" y="2898425"/>
            <a:ext cx="215400" cy="328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6566750" y="3838425"/>
            <a:ext cx="2458200" cy="89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84625" y="698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2.3</a:t>
            </a:r>
            <a:r>
              <a:rPr b="1" lang="en"/>
              <a:t> HomeCredits’ relation to Target whether loans are </a:t>
            </a:r>
            <a:r>
              <a:rPr b="1" lang="en"/>
              <a:t>repaid</a:t>
            </a:r>
            <a:r>
              <a:rPr b="1" lang="en"/>
              <a:t> on-time</a:t>
            </a:r>
            <a:endParaRPr b="1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75" y="1107600"/>
            <a:ext cx="3945925" cy="37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/>
          <p:nvPr/>
        </p:nvSpPr>
        <p:spPr>
          <a:xfrm>
            <a:off x="2446400" y="1425700"/>
            <a:ext cx="471600" cy="23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482" y="683075"/>
            <a:ext cx="3294918" cy="17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5077700" y="2555300"/>
            <a:ext cx="386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Number of years of employment service of accumulated years of income showed heavy dependency on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whether loans are defaulted.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950" y="1107600"/>
            <a:ext cx="1047401" cy="7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950" y="1959775"/>
            <a:ext cx="992651" cy="5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728" y="3540350"/>
            <a:ext cx="3165502" cy="14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6950" y="2578425"/>
            <a:ext cx="306475" cy="43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